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Inconsolata"/>
      <p:regular r:id="rId24"/>
      <p:bold r:id="rId25"/>
    </p:embeddedFont>
    <p:embeddedFont>
      <p:font typeface="Almendra SC"/>
      <p:regular r:id="rId26"/>
    </p:embeddedFont>
    <p:embeddedFont>
      <p:font typeface="Khan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3944093-B069-4658-98F6-3947706B865F}">
  <a:tblStyle styleId="{83944093-B069-4658-98F6-3947706B86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Inconsolata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lmendraSC-regular.fntdata"/><Relationship Id="rId25" Type="http://schemas.openxmlformats.org/officeDocument/2006/relationships/font" Target="fonts/Inconsolata-bold.fntdata"/><Relationship Id="rId28" Type="http://schemas.openxmlformats.org/officeDocument/2006/relationships/font" Target="fonts/Khand-bold.fntdata"/><Relationship Id="rId27" Type="http://schemas.openxmlformats.org/officeDocument/2006/relationships/font" Target="fonts/Khan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4.png>
</file>

<file path=ppt/media/image15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jpg>
</file>

<file path=ppt/media/image39.png>
</file>

<file path=ppt/media/image4.png>
</file>

<file path=ppt/media/image43.jpg>
</file>

<file path=ppt/media/image5.png>
</file>

<file path=ppt/media/image6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ede220b78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ede220b78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64ef9cb6f8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164ef9cb6f8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64ef9cb6f8_0_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164ef9cb6f8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64ef9cb6f8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164ef9cb6f8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64ef9cb6f8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164ef9cb6f8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6da9ecfb3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16da9ecfb3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64ef9cb6f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164ef9cb6f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64ef9cb6f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g164ef9cb6f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64ef9cb6f8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164ef9cb6f8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64ef9cb6f8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164ef9cb6f8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64ef9cb6f8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164ef9cb6f8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64ef9cb6f8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164ef9cb6f8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64ef9cb6f8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164ef9cb6f8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651650" y="495475"/>
            <a:ext cx="6476400" cy="21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lmendra SC"/>
              <a:buNone/>
              <a:defRPr sz="5200">
                <a:latin typeface="Almendra SC"/>
                <a:ea typeface="Almendra SC"/>
                <a:cs typeface="Almendra SC"/>
                <a:sym typeface="Almendra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229450" y="2826600"/>
            <a:ext cx="5677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-tête de section 1 1 1">
  <p:cSld name="SECTION_HEADER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5" name="Google Shape;55;p1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8519"/>
              </a:buClr>
              <a:buSzPts val="2800"/>
              <a:buNone/>
              <a:defRPr>
                <a:solidFill>
                  <a:srgbClr val="BC8519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8519"/>
              </a:buClr>
              <a:buSzPts val="2800"/>
              <a:buNone/>
              <a:defRPr>
                <a:solidFill>
                  <a:srgbClr val="BC8519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8519"/>
              </a:buClr>
              <a:buSzPts val="2800"/>
              <a:buNone/>
              <a:defRPr>
                <a:solidFill>
                  <a:srgbClr val="BC8519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8519"/>
              </a:buClr>
              <a:buSzPts val="2800"/>
              <a:buNone/>
              <a:defRPr>
                <a:solidFill>
                  <a:srgbClr val="BC8519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8519"/>
              </a:buClr>
              <a:buSzPts val="2800"/>
              <a:buNone/>
              <a:defRPr>
                <a:solidFill>
                  <a:srgbClr val="BC8519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8519"/>
              </a:buClr>
              <a:buSzPts val="2800"/>
              <a:buNone/>
              <a:defRPr>
                <a:solidFill>
                  <a:srgbClr val="BC8519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8519"/>
              </a:buClr>
              <a:buSzPts val="2800"/>
              <a:buNone/>
              <a:defRPr>
                <a:solidFill>
                  <a:srgbClr val="BC8519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8519"/>
              </a:buClr>
              <a:buSzPts val="2800"/>
              <a:buNone/>
              <a:defRPr>
                <a:solidFill>
                  <a:srgbClr val="BC8519"/>
                </a:solidFill>
              </a:defRPr>
            </a:lvl9pPr>
          </a:lstStyle>
          <a:p/>
        </p:txBody>
      </p:sp>
      <p:pic>
        <p:nvPicPr>
          <p:cNvPr id="56" name="Google Shape;56;p11"/>
          <p:cNvPicPr preferRelativeResize="0"/>
          <p:nvPr/>
        </p:nvPicPr>
        <p:blipFill rotWithShape="1">
          <a:blip r:embed="rId3">
            <a:alphaModFix/>
          </a:blip>
          <a:srcRect b="0" l="15104" r="15097" t="0"/>
          <a:stretch/>
        </p:blipFill>
        <p:spPr>
          <a:xfrm>
            <a:off x="7754000" y="4788597"/>
            <a:ext cx="842199" cy="3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1"/>
          <p:cNvPicPr preferRelativeResize="0"/>
          <p:nvPr/>
        </p:nvPicPr>
        <p:blipFill rotWithShape="1">
          <a:blip r:embed="rId4">
            <a:alphaModFix/>
          </a:blip>
          <a:srcRect b="0" l="22570" r="0" t="0"/>
          <a:stretch/>
        </p:blipFill>
        <p:spPr>
          <a:xfrm>
            <a:off x="0" y="2440050"/>
            <a:ext cx="1576150" cy="270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-tête de section 1 2">
  <p:cSld name="SECTION_HEADER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0" name="Google Shape;60;p1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9pPr>
          </a:lstStyle>
          <a:p/>
        </p:txBody>
      </p:sp>
      <p:sp>
        <p:nvSpPr>
          <p:cNvPr id="61" name="Google Shape;61;p12"/>
          <p:cNvSpPr txBox="1"/>
          <p:nvPr>
            <p:ph idx="1" type="body"/>
          </p:nvPr>
        </p:nvSpPr>
        <p:spPr>
          <a:xfrm>
            <a:off x="1525000" y="1152475"/>
            <a:ext cx="7307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62" name="Google Shape;62;p12"/>
          <p:cNvPicPr preferRelativeResize="0"/>
          <p:nvPr/>
        </p:nvPicPr>
        <p:blipFill rotWithShape="1">
          <a:blip r:embed="rId3">
            <a:alphaModFix/>
          </a:blip>
          <a:srcRect b="0" l="15104" r="15097" t="0"/>
          <a:stretch/>
        </p:blipFill>
        <p:spPr>
          <a:xfrm>
            <a:off x="7754000" y="4788597"/>
            <a:ext cx="842199" cy="35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-tête de section 1 1 1 1 1 1">
  <p:cSld name="SECTION_HEADER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 rotWithShape="1">
          <a:blip r:embed="rId3">
            <a:alphaModFix/>
          </a:blip>
          <a:srcRect b="0" l="15104" r="15097" t="0"/>
          <a:stretch/>
        </p:blipFill>
        <p:spPr>
          <a:xfrm>
            <a:off x="7754000" y="4788597"/>
            <a:ext cx="842199" cy="35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-tête de section 1 2 1">
  <p:cSld name="SECTION_HEADER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9pPr>
          </a:lstStyle>
          <a:p/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1525000" y="1152475"/>
            <a:ext cx="7307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-tête de section 1 1 1 1 1 1 1">
  <p:cSld name="SECTION_HEADER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 1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1651650" y="1181275"/>
            <a:ext cx="6476400" cy="21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lmendra SC"/>
              <a:buNone/>
              <a:defRPr sz="5200">
                <a:latin typeface="Almendra SC"/>
                <a:ea typeface="Almendra SC"/>
                <a:cs typeface="Almendra SC"/>
                <a:sym typeface="Almendra S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229450" y="3512400"/>
            <a:ext cx="5677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 1 1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ctrTitle"/>
          </p:nvPr>
        </p:nvSpPr>
        <p:spPr>
          <a:xfrm>
            <a:off x="1651650" y="1181275"/>
            <a:ext cx="6476400" cy="21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lmendra SC"/>
              <a:buNone/>
              <a:defRPr sz="5200">
                <a:latin typeface="Almendra SC"/>
                <a:ea typeface="Almendra SC"/>
                <a:cs typeface="Almendra SC"/>
                <a:sym typeface="Almendra S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" name="Google Shape;19;p4"/>
          <p:cNvSpPr txBox="1"/>
          <p:nvPr>
            <p:ph idx="1" type="subTitle"/>
          </p:nvPr>
        </p:nvSpPr>
        <p:spPr>
          <a:xfrm>
            <a:off x="2229450" y="3512400"/>
            <a:ext cx="5677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 1 1 1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ctrTitle"/>
          </p:nvPr>
        </p:nvSpPr>
        <p:spPr>
          <a:xfrm>
            <a:off x="1651650" y="1181275"/>
            <a:ext cx="6476400" cy="21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lmendra SC"/>
              <a:buNone/>
              <a:defRPr sz="5200">
                <a:latin typeface="Almendra SC"/>
                <a:ea typeface="Almendra SC"/>
                <a:cs typeface="Almendra SC"/>
                <a:sym typeface="Almendra S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" name="Google Shape;23;p5"/>
          <p:cNvSpPr txBox="1"/>
          <p:nvPr>
            <p:ph idx="1" type="subTitle"/>
          </p:nvPr>
        </p:nvSpPr>
        <p:spPr>
          <a:xfrm>
            <a:off x="2229450" y="3512400"/>
            <a:ext cx="5677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-tête de section 1 1 1 1">
  <p:cSld name="SECTION_HEADER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/>
          <p:cNvPicPr preferRelativeResize="0"/>
          <p:nvPr/>
        </p:nvPicPr>
        <p:blipFill rotWithShape="1">
          <a:blip r:embed="rId3">
            <a:alphaModFix/>
          </a:blip>
          <a:srcRect b="0" l="15104" r="15097" t="0"/>
          <a:stretch/>
        </p:blipFill>
        <p:spPr>
          <a:xfrm>
            <a:off x="7754000" y="4788597"/>
            <a:ext cx="842199" cy="35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4648550" y="488725"/>
            <a:ext cx="4341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mendra SC"/>
              <a:buNone/>
              <a:defRPr sz="2400">
                <a:latin typeface="Almendra SC"/>
                <a:ea typeface="Almendra SC"/>
                <a:cs typeface="Almendra SC"/>
                <a:sym typeface="Almendra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400"/>
              <a:buNone/>
              <a:defRPr sz="2400">
                <a:solidFill>
                  <a:srgbClr val="3A4D98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400"/>
              <a:buNone/>
              <a:defRPr sz="2400">
                <a:solidFill>
                  <a:srgbClr val="3A4D98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400"/>
              <a:buNone/>
              <a:defRPr sz="2400">
                <a:solidFill>
                  <a:srgbClr val="3A4D98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400"/>
              <a:buNone/>
              <a:defRPr sz="2400">
                <a:solidFill>
                  <a:srgbClr val="3A4D98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400"/>
              <a:buNone/>
              <a:defRPr sz="2400">
                <a:solidFill>
                  <a:srgbClr val="3A4D98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400"/>
              <a:buNone/>
              <a:defRPr sz="2400">
                <a:solidFill>
                  <a:srgbClr val="3A4D98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400"/>
              <a:buNone/>
              <a:defRPr sz="2400">
                <a:solidFill>
                  <a:srgbClr val="3A4D98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400"/>
              <a:buNone/>
              <a:defRPr sz="2400">
                <a:solidFill>
                  <a:srgbClr val="3A4D98"/>
                </a:solidFill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4728800" y="1364125"/>
            <a:ext cx="4341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30" name="Google Shape;30;p6"/>
          <p:cNvPicPr preferRelativeResize="0"/>
          <p:nvPr/>
        </p:nvPicPr>
        <p:blipFill rotWithShape="1">
          <a:blip r:embed="rId4">
            <a:alphaModFix/>
          </a:blip>
          <a:srcRect b="0" l="22570" r="0" t="0"/>
          <a:stretch/>
        </p:blipFill>
        <p:spPr>
          <a:xfrm>
            <a:off x="0" y="2440050"/>
            <a:ext cx="1576150" cy="270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-tête de section 1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1525000" y="1152475"/>
            <a:ext cx="7307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35" name="Google Shape;35;p7"/>
          <p:cNvPicPr preferRelativeResize="0"/>
          <p:nvPr/>
        </p:nvPicPr>
        <p:blipFill rotWithShape="1">
          <a:blip r:embed="rId3">
            <a:alphaModFix/>
          </a:blip>
          <a:srcRect b="0" l="15104" r="15097" t="0"/>
          <a:stretch/>
        </p:blipFill>
        <p:spPr>
          <a:xfrm>
            <a:off x="7754000" y="4788597"/>
            <a:ext cx="842199" cy="3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7"/>
          <p:cNvPicPr preferRelativeResize="0"/>
          <p:nvPr/>
        </p:nvPicPr>
        <p:blipFill rotWithShape="1">
          <a:blip r:embed="rId4">
            <a:alphaModFix/>
          </a:blip>
          <a:srcRect b="0" l="22570" r="0" t="0"/>
          <a:stretch/>
        </p:blipFill>
        <p:spPr>
          <a:xfrm>
            <a:off x="0" y="2440050"/>
            <a:ext cx="1576150" cy="270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-tête de section 1 1 1 1 1">
  <p:cSld name="SECTION_HEADER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3">
            <a:alphaModFix/>
          </a:blip>
          <a:srcRect b="0" l="15104" r="15097" t="0"/>
          <a:stretch/>
        </p:blipFill>
        <p:spPr>
          <a:xfrm>
            <a:off x="7754000" y="4788597"/>
            <a:ext cx="842199" cy="3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8"/>
          <p:cNvPicPr preferRelativeResize="0"/>
          <p:nvPr/>
        </p:nvPicPr>
        <p:blipFill rotWithShape="1">
          <a:blip r:embed="rId4">
            <a:alphaModFix/>
          </a:blip>
          <a:srcRect b="0" l="22570" r="0" t="0"/>
          <a:stretch/>
        </p:blipFill>
        <p:spPr>
          <a:xfrm>
            <a:off x="0" y="2440050"/>
            <a:ext cx="1576150" cy="270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1973125" y="868850"/>
            <a:ext cx="6628200" cy="3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44" name="Google Shape;44;p9"/>
          <p:cNvPicPr preferRelativeResize="0"/>
          <p:nvPr/>
        </p:nvPicPr>
        <p:blipFill rotWithShape="1">
          <a:blip r:embed="rId3">
            <a:alphaModFix/>
          </a:blip>
          <a:srcRect b="0" l="15104" r="15097" t="0"/>
          <a:stretch/>
        </p:blipFill>
        <p:spPr>
          <a:xfrm>
            <a:off x="7754000" y="4788597"/>
            <a:ext cx="842199" cy="3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9"/>
          <p:cNvPicPr preferRelativeResize="0"/>
          <p:nvPr/>
        </p:nvPicPr>
        <p:blipFill rotWithShape="1">
          <a:blip r:embed="rId4">
            <a:alphaModFix/>
          </a:blip>
          <a:srcRect b="0" l="22570" r="0" t="0"/>
          <a:stretch/>
        </p:blipFill>
        <p:spPr>
          <a:xfrm>
            <a:off x="0" y="2440050"/>
            <a:ext cx="1576150" cy="270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-tête de section 1 1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8" name="Google Shape;48;p1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D98"/>
              </a:buClr>
              <a:buSzPts val="2800"/>
              <a:buNone/>
              <a:defRPr>
                <a:solidFill>
                  <a:srgbClr val="3A4D98"/>
                </a:solidFill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1525000" y="1152475"/>
            <a:ext cx="3718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2" type="body"/>
          </p:nvPr>
        </p:nvSpPr>
        <p:spPr>
          <a:xfrm>
            <a:off x="5258800" y="1152475"/>
            <a:ext cx="3718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51" name="Google Shape;51;p10"/>
          <p:cNvPicPr preferRelativeResize="0"/>
          <p:nvPr/>
        </p:nvPicPr>
        <p:blipFill rotWithShape="1">
          <a:blip r:embed="rId3">
            <a:alphaModFix/>
          </a:blip>
          <a:srcRect b="0" l="15104" r="15097" t="0"/>
          <a:stretch/>
        </p:blipFill>
        <p:spPr>
          <a:xfrm>
            <a:off x="7754000" y="4788597"/>
            <a:ext cx="842199" cy="3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10"/>
          <p:cNvPicPr preferRelativeResize="0"/>
          <p:nvPr/>
        </p:nvPicPr>
        <p:blipFill rotWithShape="1">
          <a:blip r:embed="rId4">
            <a:alphaModFix/>
          </a:blip>
          <a:srcRect b="0" l="22570" r="0" t="0"/>
          <a:stretch/>
        </p:blipFill>
        <p:spPr>
          <a:xfrm>
            <a:off x="0" y="2440050"/>
            <a:ext cx="1576150" cy="270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6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733850" y="210575"/>
            <a:ext cx="567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241"/>
              </a:buClr>
              <a:buSzPts val="2800"/>
              <a:buFont typeface="Almendra SC"/>
              <a:buNone/>
              <a:defRPr i="0" sz="2800" u="none" cap="none" strike="noStrike">
                <a:solidFill>
                  <a:srgbClr val="1C4241"/>
                </a:solidFill>
                <a:latin typeface="Almendra SC"/>
                <a:ea typeface="Almendra SC"/>
                <a:cs typeface="Almendra SC"/>
                <a:sym typeface="Almendra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241"/>
              </a:buClr>
              <a:buSzPts val="2800"/>
              <a:buFont typeface="Khand"/>
              <a:buNone/>
              <a:defRPr i="0" sz="2800" u="none" cap="none" strike="noStrike">
                <a:solidFill>
                  <a:srgbClr val="1C4241"/>
                </a:solidFill>
                <a:latin typeface="Khand"/>
                <a:ea typeface="Khand"/>
                <a:cs typeface="Khand"/>
                <a:sym typeface="Kha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241"/>
              </a:buClr>
              <a:buSzPts val="2800"/>
              <a:buFont typeface="Khand"/>
              <a:buNone/>
              <a:defRPr i="0" sz="2800" u="none" cap="none" strike="noStrike">
                <a:solidFill>
                  <a:srgbClr val="1C4241"/>
                </a:solidFill>
                <a:latin typeface="Khand"/>
                <a:ea typeface="Khand"/>
                <a:cs typeface="Khand"/>
                <a:sym typeface="Kha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241"/>
              </a:buClr>
              <a:buSzPts val="2800"/>
              <a:buFont typeface="Khand"/>
              <a:buNone/>
              <a:defRPr i="0" sz="2800" u="none" cap="none" strike="noStrike">
                <a:solidFill>
                  <a:srgbClr val="1C4241"/>
                </a:solidFill>
                <a:latin typeface="Khand"/>
                <a:ea typeface="Khand"/>
                <a:cs typeface="Khand"/>
                <a:sym typeface="Kha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241"/>
              </a:buClr>
              <a:buSzPts val="2800"/>
              <a:buFont typeface="Khand"/>
              <a:buNone/>
              <a:defRPr i="0" sz="2800" u="none" cap="none" strike="noStrike">
                <a:solidFill>
                  <a:srgbClr val="1C4241"/>
                </a:solidFill>
                <a:latin typeface="Khand"/>
                <a:ea typeface="Khand"/>
                <a:cs typeface="Khand"/>
                <a:sym typeface="Kha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241"/>
              </a:buClr>
              <a:buSzPts val="2800"/>
              <a:buFont typeface="Khand"/>
              <a:buNone/>
              <a:defRPr i="0" sz="2800" u="none" cap="none" strike="noStrike">
                <a:solidFill>
                  <a:srgbClr val="1C4241"/>
                </a:solidFill>
                <a:latin typeface="Khand"/>
                <a:ea typeface="Khand"/>
                <a:cs typeface="Khand"/>
                <a:sym typeface="Kha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241"/>
              </a:buClr>
              <a:buSzPts val="2800"/>
              <a:buFont typeface="Khand"/>
              <a:buNone/>
              <a:defRPr i="0" sz="2800" u="none" cap="none" strike="noStrike">
                <a:solidFill>
                  <a:srgbClr val="1C4241"/>
                </a:solidFill>
                <a:latin typeface="Khand"/>
                <a:ea typeface="Khand"/>
                <a:cs typeface="Khand"/>
                <a:sym typeface="Kha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241"/>
              </a:buClr>
              <a:buSzPts val="2800"/>
              <a:buFont typeface="Khand"/>
              <a:buNone/>
              <a:defRPr i="0" sz="2800" u="none" cap="none" strike="noStrike">
                <a:solidFill>
                  <a:srgbClr val="1C4241"/>
                </a:solidFill>
                <a:latin typeface="Khand"/>
                <a:ea typeface="Khand"/>
                <a:cs typeface="Khand"/>
                <a:sym typeface="Kha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241"/>
              </a:buClr>
              <a:buSzPts val="2800"/>
              <a:buFont typeface="Khand"/>
              <a:buNone/>
              <a:defRPr i="0" sz="2800" u="none" cap="none" strike="noStrike">
                <a:solidFill>
                  <a:srgbClr val="1C4241"/>
                </a:solidFill>
                <a:latin typeface="Khand"/>
                <a:ea typeface="Khand"/>
                <a:cs typeface="Khand"/>
                <a:sym typeface="Kha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80925" y="1399550"/>
            <a:ext cx="7267800" cy="3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241"/>
              </a:buClr>
              <a:buSzPts val="1800"/>
              <a:buFont typeface="Roboto"/>
              <a:buChar char="●"/>
              <a:defRPr i="0" sz="1800" u="none" cap="none" strike="noStrike">
                <a:solidFill>
                  <a:srgbClr val="1C42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4241"/>
              </a:buClr>
              <a:buSzPts val="1400"/>
              <a:buFont typeface="Roboto"/>
              <a:buChar char="○"/>
              <a:defRPr i="0" sz="1400" u="none" cap="none" strike="noStrike">
                <a:solidFill>
                  <a:srgbClr val="1C42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4241"/>
              </a:buClr>
              <a:buSzPts val="1400"/>
              <a:buFont typeface="Roboto"/>
              <a:buChar char="■"/>
              <a:defRPr i="0" sz="1400" u="none" cap="none" strike="noStrike">
                <a:solidFill>
                  <a:srgbClr val="1C42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4241"/>
              </a:buClr>
              <a:buSzPts val="1400"/>
              <a:buFont typeface="Roboto"/>
              <a:buChar char="●"/>
              <a:defRPr i="0" sz="1400" u="none" cap="none" strike="noStrike">
                <a:solidFill>
                  <a:srgbClr val="1C42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4241"/>
              </a:buClr>
              <a:buSzPts val="1400"/>
              <a:buFont typeface="Roboto"/>
              <a:buChar char="○"/>
              <a:defRPr i="0" sz="1400" u="none" cap="none" strike="noStrike">
                <a:solidFill>
                  <a:srgbClr val="1C42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4241"/>
              </a:buClr>
              <a:buSzPts val="1400"/>
              <a:buFont typeface="Roboto"/>
              <a:buChar char="■"/>
              <a:defRPr i="0" sz="1400" u="none" cap="none" strike="noStrike">
                <a:solidFill>
                  <a:srgbClr val="1C42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4241"/>
              </a:buClr>
              <a:buSzPts val="1400"/>
              <a:buFont typeface="Roboto"/>
              <a:buChar char="●"/>
              <a:defRPr i="0" sz="1400" u="none" cap="none" strike="noStrike">
                <a:solidFill>
                  <a:srgbClr val="1C42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C4241"/>
              </a:buClr>
              <a:buSzPts val="1400"/>
              <a:buFont typeface="Roboto"/>
              <a:buChar char="○"/>
              <a:defRPr i="0" sz="1400" u="none" cap="none" strike="noStrike">
                <a:solidFill>
                  <a:srgbClr val="1C42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C4241"/>
              </a:buClr>
              <a:buSzPts val="1400"/>
              <a:buFont typeface="Roboto"/>
              <a:buChar char="■"/>
              <a:defRPr i="0" sz="1400" u="none" cap="none" strike="noStrike">
                <a:solidFill>
                  <a:srgbClr val="1C42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2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3.png"/><Relationship Id="rId7" Type="http://schemas.openxmlformats.org/officeDocument/2006/relationships/image" Target="../media/image3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9.png"/><Relationship Id="rId4" Type="http://schemas.openxmlformats.org/officeDocument/2006/relationships/image" Target="../media/image3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youtube.com/watch?v=SLn_SkL7vkQ" TargetMode="External"/><Relationship Id="rId4" Type="http://schemas.openxmlformats.org/officeDocument/2006/relationships/image" Target="../media/image3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youtube.com/watch?v=7Hk9jct2ozY" TargetMode="External"/><Relationship Id="rId4" Type="http://schemas.openxmlformats.org/officeDocument/2006/relationships/image" Target="../media/image1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8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7Hk9jct2ozY" TargetMode="External"/><Relationship Id="rId4" Type="http://schemas.openxmlformats.org/officeDocument/2006/relationships/image" Target="../media/image1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25.png"/><Relationship Id="rId5" Type="http://schemas.openxmlformats.org/officeDocument/2006/relationships/image" Target="../media/image20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png"/><Relationship Id="rId4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ctrTitle"/>
          </p:nvPr>
        </p:nvSpPr>
        <p:spPr>
          <a:xfrm>
            <a:off x="1651650" y="1181275"/>
            <a:ext cx="6476400" cy="21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/>
              <a:t>programmer des portes logiques dans l'ADN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5"/>
          <p:cNvSpPr txBox="1"/>
          <p:nvPr>
            <p:ph type="title"/>
          </p:nvPr>
        </p:nvSpPr>
        <p:spPr>
          <a:xfrm>
            <a:off x="311700" y="292625"/>
            <a:ext cx="147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/>
              <a:t>Verilog</a:t>
            </a:r>
            <a:endParaRPr/>
          </a:p>
        </p:txBody>
      </p:sp>
      <p:sp>
        <p:nvSpPr>
          <p:cNvPr id="260" name="Google Shape;260;p25"/>
          <p:cNvSpPr txBox="1"/>
          <p:nvPr/>
        </p:nvSpPr>
        <p:spPr>
          <a:xfrm>
            <a:off x="1705225" y="938300"/>
            <a:ext cx="4071900" cy="39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module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example(</a:t>
            </a: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output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out, </a:t>
            </a: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input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A, B, C);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wire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w1, w2, w3, w4;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assign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w1 = A </a:t>
            </a:r>
            <a:r>
              <a:rPr lang="fr">
                <a:solidFill>
                  <a:srgbClr val="FF0000"/>
                </a:solidFill>
                <a:latin typeface="Inconsolata"/>
                <a:ea typeface="Inconsolata"/>
                <a:cs typeface="Inconsolata"/>
                <a:sym typeface="Inconsolata"/>
              </a:rPr>
              <a:t>&amp;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C;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assign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w2 = </a:t>
            </a:r>
            <a:r>
              <a:rPr lang="fr">
                <a:solidFill>
                  <a:srgbClr val="FF0000"/>
                </a:solidFill>
                <a:latin typeface="Inconsolata"/>
                <a:ea typeface="Inconsolata"/>
                <a:cs typeface="Inconsolata"/>
                <a:sym typeface="Inconsolata"/>
              </a:rPr>
              <a:t>~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A </a:t>
            </a:r>
            <a:r>
              <a:rPr lang="fr">
                <a:solidFill>
                  <a:srgbClr val="FF0000"/>
                </a:solidFill>
                <a:latin typeface="Inconsolata"/>
                <a:ea typeface="Inconsolata"/>
                <a:cs typeface="Inconsolata"/>
                <a:sym typeface="Inconsolata"/>
              </a:rPr>
              <a:t>&amp; ~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C;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nor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(w3, w1, w2);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not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(w4, w3);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always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@(w4, B)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begin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case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({w4,B})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2'b00: {out} </a:t>
            </a:r>
            <a:r>
              <a:rPr lang="fr">
                <a:solidFill>
                  <a:srgbClr val="FF0000"/>
                </a:solidFill>
                <a:latin typeface="Inconsolata"/>
                <a:ea typeface="Inconsolata"/>
                <a:cs typeface="Inconsolata"/>
                <a:sym typeface="Inconsolata"/>
              </a:rPr>
              <a:t>=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1'b0;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2'b01: {out} </a:t>
            </a:r>
            <a:r>
              <a:rPr lang="fr">
                <a:solidFill>
                  <a:srgbClr val="FF0000"/>
                </a:solidFill>
                <a:latin typeface="Inconsolata"/>
                <a:ea typeface="Inconsolata"/>
                <a:cs typeface="Inconsolata"/>
                <a:sym typeface="Inconsolata"/>
              </a:rPr>
              <a:t>=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1'b0;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2'b10: {out} </a:t>
            </a:r>
            <a:r>
              <a:rPr lang="fr">
                <a:solidFill>
                  <a:srgbClr val="FF0000"/>
                </a:solidFill>
                <a:latin typeface="Inconsolata"/>
                <a:ea typeface="Inconsolata"/>
                <a:cs typeface="Inconsolata"/>
                <a:sym typeface="Inconsolata"/>
              </a:rPr>
              <a:t>=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1'b0;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2'b11: {out} </a:t>
            </a:r>
            <a:r>
              <a:rPr lang="fr">
                <a:solidFill>
                  <a:srgbClr val="FF0000"/>
                </a:solidFill>
                <a:latin typeface="Inconsolata"/>
                <a:ea typeface="Inconsolata"/>
                <a:cs typeface="Inconsolata"/>
                <a:sym typeface="Inconsolata"/>
              </a:rPr>
              <a:t>=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1'b1;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endcase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end</a:t>
            </a:r>
            <a:r>
              <a:rPr lang="fr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lnSpc>
                <a:spcPct val="14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endmodule</a:t>
            </a:r>
            <a:endParaRPr>
              <a:solidFill>
                <a:srgbClr val="0000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261" name="Google Shape;261;p25"/>
          <p:cNvGrpSpPr/>
          <p:nvPr/>
        </p:nvGrpSpPr>
        <p:grpSpPr>
          <a:xfrm>
            <a:off x="3419050" y="145796"/>
            <a:ext cx="4435375" cy="4657061"/>
            <a:chOff x="3419050" y="145796"/>
            <a:chExt cx="4435375" cy="4657061"/>
          </a:xfrm>
        </p:grpSpPr>
        <p:sp>
          <p:nvSpPr>
            <p:cNvPr id="262" name="Google Shape;262;p25"/>
            <p:cNvSpPr/>
            <p:nvPr/>
          </p:nvSpPr>
          <p:spPr>
            <a:xfrm>
              <a:off x="5351475" y="3006525"/>
              <a:ext cx="314400" cy="1211700"/>
            </a:xfrm>
            <a:prstGeom prst="rightBrace">
              <a:avLst>
                <a:gd fmla="val 50000" name="adj1"/>
                <a:gd fmla="val 50000" name="adj2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3" name="Google Shape;263;p25"/>
            <p:cNvGrpSpPr/>
            <p:nvPr/>
          </p:nvGrpSpPr>
          <p:grpSpPr>
            <a:xfrm>
              <a:off x="3419050" y="145796"/>
              <a:ext cx="4435375" cy="4657061"/>
              <a:chOff x="3419050" y="145796"/>
              <a:chExt cx="4435375" cy="4657061"/>
            </a:xfrm>
          </p:grpSpPr>
          <p:grpSp>
            <p:nvGrpSpPr>
              <p:cNvPr id="264" name="Google Shape;264;p25"/>
              <p:cNvGrpSpPr/>
              <p:nvPr/>
            </p:nvGrpSpPr>
            <p:grpSpPr>
              <a:xfrm>
                <a:off x="3923650" y="145796"/>
                <a:ext cx="3930775" cy="1707950"/>
                <a:chOff x="3923650" y="145796"/>
                <a:chExt cx="3930775" cy="1707950"/>
              </a:xfrm>
            </p:grpSpPr>
            <p:cxnSp>
              <p:nvCxnSpPr>
                <p:cNvPr id="265" name="Google Shape;265;p25"/>
                <p:cNvCxnSpPr>
                  <a:endCxn id="266" idx="1"/>
                </p:cNvCxnSpPr>
                <p:nvPr/>
              </p:nvCxnSpPr>
              <p:spPr>
                <a:xfrm flipH="1" rot="10800000">
                  <a:off x="3923650" y="525947"/>
                  <a:ext cx="2286900" cy="1327800"/>
                </a:xfrm>
                <a:prstGeom prst="bentConnector3">
                  <a:avLst>
                    <a:gd fmla="val 79047" name="adj1"/>
                  </a:avLst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stealth"/>
                </a:ln>
              </p:spPr>
            </p:cxnSp>
            <p:pic>
              <p:nvPicPr>
                <p:cNvPr id="266" name="Google Shape;266;p25"/>
                <p:cNvPicPr preferRelativeResize="0"/>
                <p:nvPr/>
              </p:nvPicPr>
              <p:blipFill>
                <a:blip r:embed="rId3">
                  <a:alphaModFix/>
                </a:blip>
                <a:stretch>
                  <a:fillRect/>
                </a:stretch>
              </p:blipFill>
              <p:spPr>
                <a:xfrm>
                  <a:off x="6210550" y="145796"/>
                  <a:ext cx="1643875" cy="7603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267" name="Google Shape;267;p25"/>
              <p:cNvGrpSpPr/>
              <p:nvPr/>
            </p:nvGrpSpPr>
            <p:grpSpPr>
              <a:xfrm>
                <a:off x="4048150" y="906100"/>
                <a:ext cx="3806275" cy="1176952"/>
                <a:chOff x="4048150" y="906100"/>
                <a:chExt cx="3806275" cy="1176952"/>
              </a:xfrm>
            </p:grpSpPr>
            <p:pic>
              <p:nvPicPr>
                <p:cNvPr id="268" name="Google Shape;268;p25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6210550" y="906100"/>
                  <a:ext cx="1643875" cy="94570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269" name="Google Shape;269;p25"/>
                <p:cNvCxnSpPr>
                  <a:endCxn id="268" idx="1"/>
                </p:cNvCxnSpPr>
                <p:nvPr/>
              </p:nvCxnSpPr>
              <p:spPr>
                <a:xfrm flipH="1" rot="10800000">
                  <a:off x="4048150" y="1378953"/>
                  <a:ext cx="2162400" cy="704100"/>
                </a:xfrm>
                <a:prstGeom prst="bentConnector3">
                  <a:avLst>
                    <a:gd fmla="val 83899" name="adj1"/>
                  </a:avLst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stealth"/>
                </a:ln>
              </p:spPr>
            </p:cxnSp>
          </p:grpSp>
          <p:grpSp>
            <p:nvGrpSpPr>
              <p:cNvPr id="270" name="Google Shape;270;p25"/>
              <p:cNvGrpSpPr/>
              <p:nvPr/>
            </p:nvGrpSpPr>
            <p:grpSpPr>
              <a:xfrm>
                <a:off x="3419050" y="2502178"/>
                <a:ext cx="4435375" cy="919279"/>
                <a:chOff x="3419050" y="2502178"/>
                <a:chExt cx="4435375" cy="919279"/>
              </a:xfrm>
            </p:grpSpPr>
            <p:pic>
              <p:nvPicPr>
                <p:cNvPr id="271" name="Google Shape;271;p25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6210550" y="2657499"/>
                  <a:ext cx="1643875" cy="76395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272" name="Google Shape;272;p25"/>
                <p:cNvCxnSpPr>
                  <a:endCxn id="271" idx="1"/>
                </p:cNvCxnSpPr>
                <p:nvPr/>
              </p:nvCxnSpPr>
              <p:spPr>
                <a:xfrm>
                  <a:off x="3419050" y="2502178"/>
                  <a:ext cx="2791500" cy="537300"/>
                </a:xfrm>
                <a:prstGeom prst="bentConnector3">
                  <a:avLst>
                    <a:gd fmla="val 91516" name="adj1"/>
                  </a:avLst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stealth"/>
                </a:ln>
              </p:spPr>
            </p:cxnSp>
          </p:grpSp>
          <p:grpSp>
            <p:nvGrpSpPr>
              <p:cNvPr id="273" name="Google Shape;273;p25"/>
              <p:cNvGrpSpPr/>
              <p:nvPr/>
            </p:nvGrpSpPr>
            <p:grpSpPr>
              <a:xfrm>
                <a:off x="5665875" y="3421450"/>
                <a:ext cx="2188550" cy="1381407"/>
                <a:chOff x="5665875" y="3421450"/>
                <a:chExt cx="2188550" cy="1381407"/>
              </a:xfrm>
            </p:grpSpPr>
            <p:pic>
              <p:nvPicPr>
                <p:cNvPr id="274" name="Google Shape;274;p25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210550" y="3421450"/>
                  <a:ext cx="1643875" cy="138140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275" name="Google Shape;275;p25"/>
                <p:cNvCxnSpPr>
                  <a:stCxn id="262" idx="1"/>
                  <a:endCxn id="274" idx="1"/>
                </p:cNvCxnSpPr>
                <p:nvPr/>
              </p:nvCxnSpPr>
              <p:spPr>
                <a:xfrm>
                  <a:off x="5665875" y="3612375"/>
                  <a:ext cx="544800" cy="499800"/>
                </a:xfrm>
                <a:prstGeom prst="bentConnector5">
                  <a:avLst>
                    <a:gd fmla="val 21641" name="adj1"/>
                    <a:gd fmla="val 100525" name="adj2"/>
                    <a:gd fmla="val 49989" name="adj3"/>
                  </a:avLst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stealth"/>
                </a:ln>
              </p:spPr>
            </p:cxnSp>
          </p:grpSp>
          <p:grpSp>
            <p:nvGrpSpPr>
              <p:cNvPr id="276" name="Google Shape;276;p25"/>
              <p:cNvGrpSpPr/>
              <p:nvPr/>
            </p:nvGrpSpPr>
            <p:grpSpPr>
              <a:xfrm>
                <a:off x="3881350" y="1851802"/>
                <a:ext cx="3973075" cy="805694"/>
                <a:chOff x="3881350" y="1851802"/>
                <a:chExt cx="3973075" cy="805694"/>
              </a:xfrm>
            </p:grpSpPr>
            <p:pic>
              <p:nvPicPr>
                <p:cNvPr id="277" name="Google Shape;277;p25"/>
                <p:cNvPicPr preferRelativeResize="0"/>
                <p:nvPr/>
              </p:nvPicPr>
              <p:blipFill>
                <a:blip r:embed="rId7">
                  <a:alphaModFix/>
                </a:blip>
                <a:stretch>
                  <a:fillRect/>
                </a:stretch>
              </p:blipFill>
              <p:spPr>
                <a:xfrm>
                  <a:off x="6210550" y="1851802"/>
                  <a:ext cx="1643875" cy="80569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278" name="Google Shape;278;p25"/>
                <p:cNvCxnSpPr>
                  <a:endCxn id="277" idx="1"/>
                </p:cNvCxnSpPr>
                <p:nvPr/>
              </p:nvCxnSpPr>
              <p:spPr>
                <a:xfrm>
                  <a:off x="3881350" y="2254648"/>
                  <a:ext cx="2329200" cy="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stealth"/>
                </a:ln>
              </p:spPr>
            </p:cxnSp>
          </p:grpSp>
        </p:grpSp>
      </p:grpSp>
      <p:sp>
        <p:nvSpPr>
          <p:cNvPr id="279" name="Google Shape;279;p25"/>
          <p:cNvSpPr txBox="1"/>
          <p:nvPr/>
        </p:nvSpPr>
        <p:spPr>
          <a:xfrm>
            <a:off x="5277975" y="4802850"/>
            <a:ext cx="2437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/>
              <a:t>Verilog</a:t>
            </a:r>
            <a:endParaRPr/>
          </a:p>
        </p:txBody>
      </p:sp>
      <p:grpSp>
        <p:nvGrpSpPr>
          <p:cNvPr id="285" name="Google Shape;285;p26"/>
          <p:cNvGrpSpPr/>
          <p:nvPr/>
        </p:nvGrpSpPr>
        <p:grpSpPr>
          <a:xfrm>
            <a:off x="1729225" y="292625"/>
            <a:ext cx="7288576" cy="4741275"/>
            <a:chOff x="1729225" y="292625"/>
            <a:chExt cx="7288576" cy="4741275"/>
          </a:xfrm>
        </p:grpSpPr>
        <p:pic>
          <p:nvPicPr>
            <p:cNvPr id="286" name="Google Shape;286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29225" y="292625"/>
              <a:ext cx="7288576" cy="2317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7" name="Google Shape;287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29226" y="2534150"/>
              <a:ext cx="7288574" cy="203804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8" name="Google Shape;288;p26"/>
            <p:cNvSpPr txBox="1"/>
            <p:nvPr/>
          </p:nvSpPr>
          <p:spPr>
            <a:xfrm>
              <a:off x="1729225" y="4572200"/>
              <a:ext cx="7288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latin typeface="Roboto"/>
                  <a:ea typeface="Roboto"/>
                  <a:cs typeface="Roboto"/>
                  <a:sym typeface="Roboto"/>
                </a:rPr>
                <a:t>Jones, T.S., Oliveira, S.M.D., Myers, C.J. et al. Genetic circuit design automation with Cello 2.0. Nat Protoc 17, 1097–1113 (2022).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https://github.com/CIDARLAB/Cello-v2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27" title="Cello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883000"/>
            <a:ext cx="9144000" cy="685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ehi.tv DNA animations 2002-2014&#10;Edit created for V&amp;A exhibition &quot;The Future Starts Here&quot; (2018)&#10;&#10;No: narration&#10;Yes: sound + text" id="298" name="Google Shape;298;p28" title="DNA animation (2002-2014) by Drew Berry and Etsuko Uno wehi.tv #Science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914900"/>
            <a:ext cx="9144000" cy="6857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9"/>
          <p:cNvSpPr txBox="1"/>
          <p:nvPr>
            <p:ph type="ctrTitle"/>
          </p:nvPr>
        </p:nvSpPr>
        <p:spPr>
          <a:xfrm>
            <a:off x="1651650" y="1181275"/>
            <a:ext cx="6476400" cy="21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/>
              <a:t>Thank you</a:t>
            </a:r>
            <a:endParaRPr/>
          </a:p>
        </p:txBody>
      </p:sp>
      <p:sp>
        <p:nvSpPr>
          <p:cNvPr id="304" name="Google Shape;304;p29"/>
          <p:cNvSpPr txBox="1"/>
          <p:nvPr>
            <p:ph idx="1" type="subTitle"/>
          </p:nvPr>
        </p:nvSpPr>
        <p:spPr>
          <a:xfrm>
            <a:off x="2168025" y="2594400"/>
            <a:ext cx="5677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lang="fr" sz="3000"/>
              <a:t>@tiffanysouterre</a:t>
            </a:r>
            <a:endParaRPr/>
          </a:p>
        </p:txBody>
      </p:sp>
      <p:pic>
        <p:nvPicPr>
          <p:cNvPr id="305" name="Google Shape;305;p29"/>
          <p:cNvPicPr preferRelativeResize="0"/>
          <p:nvPr/>
        </p:nvPicPr>
        <p:blipFill rotWithShape="1">
          <a:blip r:embed="rId3">
            <a:alphaModFix/>
          </a:blip>
          <a:srcRect b="0" l="758" r="758" t="0"/>
          <a:stretch/>
        </p:blipFill>
        <p:spPr>
          <a:xfrm>
            <a:off x="1899175" y="2528850"/>
            <a:ext cx="923700" cy="923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0428" y="856488"/>
            <a:ext cx="4820849" cy="3430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950" y="500363"/>
            <a:ext cx="3935628" cy="414276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4240425" y="4287000"/>
            <a:ext cx="4821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Roboto"/>
                <a:ea typeface="Roboto"/>
                <a:cs typeface="Roboto"/>
                <a:sym typeface="Roboto"/>
              </a:rPr>
              <a:t>McAdams and Shapiro (1995) Circuit Simulations of Genetic Networks, Science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ctrTitle"/>
          </p:nvPr>
        </p:nvSpPr>
        <p:spPr>
          <a:xfrm>
            <a:off x="1333800" y="3159700"/>
            <a:ext cx="6476400" cy="15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2300">
                <a:latin typeface="Roboto"/>
                <a:ea typeface="Roboto"/>
                <a:cs typeface="Roboto"/>
                <a:sym typeface="Roboto"/>
              </a:rPr>
              <a:t>Ph.D. Genetic Engineering</a:t>
            </a:r>
            <a:endParaRPr sz="2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2300">
                <a:latin typeface="Roboto"/>
                <a:ea typeface="Roboto"/>
                <a:cs typeface="Roboto"/>
                <a:sym typeface="Roboto"/>
              </a:rPr>
              <a:t>Developer Advocate Specialist AI/ML @AWS</a:t>
            </a:r>
            <a:endParaRPr sz="2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2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3000">
                <a:latin typeface="Roboto"/>
                <a:ea typeface="Roboto"/>
                <a:cs typeface="Roboto"/>
                <a:sym typeface="Roboto"/>
              </a:rPr>
              <a:t>@tiffanysouterre</a:t>
            </a:r>
            <a:endParaRPr sz="3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2022125" y="2367100"/>
            <a:ext cx="52812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 sz="3500">
                <a:latin typeface="Almendra SC"/>
                <a:ea typeface="Almendra SC"/>
                <a:cs typeface="Almendra SC"/>
                <a:sym typeface="Almendra SC"/>
              </a:rPr>
              <a:t>Tiffany Souterre</a:t>
            </a:r>
            <a:endParaRPr sz="3500">
              <a:latin typeface="Almendra SC"/>
              <a:ea typeface="Almendra SC"/>
              <a:cs typeface="Almendra SC"/>
              <a:sym typeface="Almendra SC"/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 rotWithShape="1">
          <a:blip r:embed="rId3">
            <a:alphaModFix/>
          </a:blip>
          <a:srcRect b="0" l="12901" r="12908" t="0"/>
          <a:stretch/>
        </p:blipFill>
        <p:spPr>
          <a:xfrm>
            <a:off x="3734550" y="262400"/>
            <a:ext cx="1674900" cy="22233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pic>
      <p:cxnSp>
        <p:nvCxnSpPr>
          <p:cNvPr id="91" name="Google Shape;91;p18"/>
          <p:cNvCxnSpPr/>
          <p:nvPr/>
        </p:nvCxnSpPr>
        <p:spPr>
          <a:xfrm>
            <a:off x="3327525" y="3159575"/>
            <a:ext cx="2886600" cy="0"/>
          </a:xfrm>
          <a:prstGeom prst="straightConnector1">
            <a:avLst/>
          </a:prstGeom>
          <a:noFill/>
          <a:ln cap="flat" cmpd="sng" w="9525">
            <a:solidFill>
              <a:srgbClr val="1C424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/>
        </p:nvSpPr>
        <p:spPr>
          <a:xfrm>
            <a:off x="2176577" y="2195388"/>
            <a:ext cx="15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3.10</a:t>
            </a:r>
            <a:r>
              <a:rPr baseline="30000" lang="f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13 </a:t>
            </a:r>
            <a:r>
              <a:rPr lang="f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cellules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75" y="1781748"/>
            <a:ext cx="2127125" cy="1580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0025" y="1307350"/>
            <a:ext cx="2608200" cy="2608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" name="Google Shape;99;p19"/>
          <p:cNvGrpSpPr/>
          <p:nvPr/>
        </p:nvGrpSpPr>
        <p:grpSpPr>
          <a:xfrm>
            <a:off x="4147278" y="-142130"/>
            <a:ext cx="5427900" cy="5427900"/>
            <a:chOff x="4147278" y="-142130"/>
            <a:chExt cx="5427900" cy="5427900"/>
          </a:xfrm>
        </p:grpSpPr>
        <p:sp>
          <p:nvSpPr>
            <p:cNvPr id="100" name="Google Shape;100;p19"/>
            <p:cNvSpPr/>
            <p:nvPr/>
          </p:nvSpPr>
          <p:spPr>
            <a:xfrm rot="8818039">
              <a:off x="4899540" y="610133"/>
              <a:ext cx="3923375" cy="3923375"/>
            </a:xfrm>
            <a:prstGeom prst="blockArc">
              <a:avLst>
                <a:gd fmla="val 1233632" name="adj1"/>
                <a:gd fmla="val 323018" name="adj2"/>
                <a:gd fmla="val 5055" name="adj3"/>
              </a:avLst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9"/>
            <p:cNvSpPr/>
            <p:nvPr/>
          </p:nvSpPr>
          <p:spPr>
            <a:xfrm rot="-1429512">
              <a:off x="4925643" y="3124534"/>
              <a:ext cx="432234" cy="373537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9"/>
          <p:cNvSpPr txBox="1"/>
          <p:nvPr/>
        </p:nvSpPr>
        <p:spPr>
          <a:xfrm>
            <a:off x="4967225" y="118200"/>
            <a:ext cx="367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Roboto"/>
                <a:ea typeface="Roboto"/>
                <a:cs typeface="Roboto"/>
                <a:sym typeface="Roboto"/>
              </a:rPr>
              <a:t>60 milliards de km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675" y="2029738"/>
            <a:ext cx="1072475" cy="1072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19"/>
          <p:cNvCxnSpPr>
            <a:stCxn id="103" idx="2"/>
            <a:endCxn id="103" idx="3"/>
          </p:cNvCxnSpPr>
          <p:nvPr/>
        </p:nvCxnSpPr>
        <p:spPr>
          <a:xfrm flipH="1" rot="10800000">
            <a:off x="1149912" y="2566112"/>
            <a:ext cx="536100" cy="5361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triangle"/>
            <a:tailEnd len="med" w="med" type="triangle"/>
          </a:ln>
        </p:spPr>
      </p:cxnSp>
      <p:sp>
        <p:nvSpPr>
          <p:cNvPr id="105" name="Google Shape;105;p19"/>
          <p:cNvSpPr txBox="1"/>
          <p:nvPr/>
        </p:nvSpPr>
        <p:spPr>
          <a:xfrm>
            <a:off x="1326965" y="2726438"/>
            <a:ext cx="48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 m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88904" y="1655113"/>
            <a:ext cx="907151" cy="18217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9"/>
          <p:cNvCxnSpPr>
            <a:stCxn id="97" idx="3"/>
            <a:endCxn id="106" idx="1"/>
          </p:cNvCxnSpPr>
          <p:nvPr/>
        </p:nvCxnSpPr>
        <p:spPr>
          <a:xfrm flipH="1" rot="10800000">
            <a:off x="2220200" y="2566055"/>
            <a:ext cx="1568700" cy="5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ehi.tv DNA animations 2002-2014&#10;Edit created for V&amp;A exhibition &quot;The Future Starts Here&quot; (2018)&#10;&#10;No: narration&#10;Yes: sound + text" id="112" name="Google Shape;112;p20" title="DNA animation (2002-2014) by Drew Berry and Etsuko Uno wehi.tv #Science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-871475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21"/>
          <p:cNvCxnSpPr>
            <a:stCxn id="118" idx="2"/>
            <a:endCxn id="119" idx="4"/>
          </p:cNvCxnSpPr>
          <p:nvPr/>
        </p:nvCxnSpPr>
        <p:spPr>
          <a:xfrm flipH="1">
            <a:off x="1257650" y="1399300"/>
            <a:ext cx="472500" cy="293700"/>
          </a:xfrm>
          <a:prstGeom prst="bentConnector2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21"/>
          <p:cNvCxnSpPr/>
          <p:nvPr/>
        </p:nvCxnSpPr>
        <p:spPr>
          <a:xfrm>
            <a:off x="4568113" y="161350"/>
            <a:ext cx="0" cy="476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21"/>
          <p:cNvSpPr txBox="1"/>
          <p:nvPr/>
        </p:nvSpPr>
        <p:spPr>
          <a:xfrm>
            <a:off x="5307375" y="161350"/>
            <a:ext cx="32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Analogie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599550" y="161350"/>
            <a:ext cx="32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Biologie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21"/>
          <p:cNvSpPr txBox="1"/>
          <p:nvPr/>
        </p:nvSpPr>
        <p:spPr>
          <a:xfrm>
            <a:off x="3988225" y="864250"/>
            <a:ext cx="57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ADN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3930075" y="1855325"/>
            <a:ext cx="63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Gène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4568125" y="864250"/>
            <a:ext cx="118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Code</a:t>
            </a:r>
            <a:r>
              <a:rPr lang="fr">
                <a:latin typeface="Roboto"/>
                <a:ea typeface="Roboto"/>
                <a:cs typeface="Roboto"/>
                <a:sym typeface="Roboto"/>
              </a:rPr>
              <a:t> Binaire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5888575" y="864250"/>
            <a:ext cx="303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…0101001010101010010010101…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1"/>
          <p:cNvSpPr txBox="1"/>
          <p:nvPr/>
        </p:nvSpPr>
        <p:spPr>
          <a:xfrm>
            <a:off x="4568125" y="1855325"/>
            <a:ext cx="105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Fonction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4150" y="1916125"/>
            <a:ext cx="579900" cy="57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/>
          <p:nvPr/>
        </p:nvSpPr>
        <p:spPr>
          <a:xfrm flipH="1" rot="5400000">
            <a:off x="1110075" y="1677725"/>
            <a:ext cx="403500" cy="351900"/>
          </a:xfrm>
          <a:prstGeom prst="bentUpArrow">
            <a:avLst>
              <a:gd fmla="val 26471" name="adj1"/>
              <a:gd fmla="val 24947" name="adj2"/>
              <a:gd fmla="val 30712" name="adj3"/>
            </a:avLst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1"/>
          <p:cNvSpPr txBox="1"/>
          <p:nvPr/>
        </p:nvSpPr>
        <p:spPr>
          <a:xfrm>
            <a:off x="3615325" y="3370000"/>
            <a:ext cx="95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Protéine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4568125" y="2562100"/>
            <a:ext cx="105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Condition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3516675" y="2562100"/>
            <a:ext cx="105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Promoteur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2" name="Google Shape;132;p21"/>
          <p:cNvCxnSpPr/>
          <p:nvPr/>
        </p:nvCxnSpPr>
        <p:spPr>
          <a:xfrm>
            <a:off x="2242825" y="2855588"/>
            <a:ext cx="0" cy="44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" name="Google Shape;133;p21"/>
          <p:cNvSpPr/>
          <p:nvPr/>
        </p:nvSpPr>
        <p:spPr>
          <a:xfrm>
            <a:off x="6014550" y="2638300"/>
            <a:ext cx="1152900" cy="307200"/>
          </a:xfrm>
          <a:prstGeom prst="bracePair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onsolas"/>
                <a:ea typeface="Consolas"/>
                <a:cs typeface="Consolas"/>
                <a:sym typeface="Consolas"/>
              </a:rPr>
              <a:t>if True: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onsolas"/>
                <a:ea typeface="Consolas"/>
                <a:cs typeface="Consolas"/>
                <a:sym typeface="Consolas"/>
              </a:rPr>
              <a:t>	…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4" name="Google Shape;134;p21"/>
          <p:cNvCxnSpPr>
            <a:stCxn id="119" idx="2"/>
            <a:endCxn id="131" idx="1"/>
          </p:cNvCxnSpPr>
          <p:nvPr/>
        </p:nvCxnSpPr>
        <p:spPr>
          <a:xfrm flipH="1" rot="-5400000">
            <a:off x="1996201" y="1241675"/>
            <a:ext cx="706800" cy="2334300"/>
          </a:xfrm>
          <a:prstGeom prst="curvedConnector2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35" name="Google Shape;135;p21"/>
          <p:cNvSpPr txBox="1"/>
          <p:nvPr/>
        </p:nvSpPr>
        <p:spPr>
          <a:xfrm>
            <a:off x="4568125" y="3370000"/>
            <a:ext cx="105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Output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21"/>
          <p:cNvSpPr txBox="1"/>
          <p:nvPr/>
        </p:nvSpPr>
        <p:spPr>
          <a:xfrm>
            <a:off x="3415575" y="4337825"/>
            <a:ext cx="115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Organisme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1835675" y="3416500"/>
            <a:ext cx="813600" cy="307200"/>
          </a:xfrm>
          <a:prstGeom prst="ellipse">
            <a:avLst/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1"/>
          <p:cNvSpPr txBox="1"/>
          <p:nvPr/>
        </p:nvSpPr>
        <p:spPr>
          <a:xfrm>
            <a:off x="952825" y="864250"/>
            <a:ext cx="244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…ATCGCGATCAGCTCGATC…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9" name="Google Shape;139;p21"/>
          <p:cNvCxnSpPr/>
          <p:nvPr/>
        </p:nvCxnSpPr>
        <p:spPr>
          <a:xfrm>
            <a:off x="2242825" y="3802963"/>
            <a:ext cx="0" cy="44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0325" y="4278250"/>
            <a:ext cx="645000" cy="64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/>
          <p:nvPr/>
        </p:nvSpPr>
        <p:spPr>
          <a:xfrm>
            <a:off x="1730150" y="1264450"/>
            <a:ext cx="269700" cy="269700"/>
          </a:xfrm>
          <a:prstGeom prst="ellipse">
            <a:avLst/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" name="Google Shape;141;p21"/>
          <p:cNvCxnSpPr>
            <a:stCxn id="118" idx="6"/>
            <a:endCxn id="142" idx="1"/>
          </p:cNvCxnSpPr>
          <p:nvPr/>
        </p:nvCxnSpPr>
        <p:spPr>
          <a:xfrm>
            <a:off x="1999850" y="1399300"/>
            <a:ext cx="1864800" cy="160500"/>
          </a:xfrm>
          <a:prstGeom prst="curvedConnector3">
            <a:avLst>
              <a:gd fmla="val 4999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42" name="Google Shape;142;p21"/>
          <p:cNvSpPr txBox="1"/>
          <p:nvPr/>
        </p:nvSpPr>
        <p:spPr>
          <a:xfrm>
            <a:off x="3864575" y="1359800"/>
            <a:ext cx="70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Signal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4568125" y="1354300"/>
            <a:ext cx="105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Input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9788" y="3308888"/>
            <a:ext cx="522425" cy="52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4150" y="1264450"/>
            <a:ext cx="579900" cy="57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 txBox="1"/>
          <p:nvPr/>
        </p:nvSpPr>
        <p:spPr>
          <a:xfrm>
            <a:off x="4568125" y="4337825"/>
            <a:ext cx="115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Application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7" name="Google Shape;147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24150" y="4073450"/>
            <a:ext cx="813600" cy="813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" name="Google Shape;148;p21"/>
          <p:cNvGrpSpPr/>
          <p:nvPr/>
        </p:nvGrpSpPr>
        <p:grpSpPr>
          <a:xfrm>
            <a:off x="883036" y="1883175"/>
            <a:ext cx="2636128" cy="353700"/>
            <a:chOff x="883036" y="1883175"/>
            <a:chExt cx="2636128" cy="353700"/>
          </a:xfrm>
        </p:grpSpPr>
        <p:cxnSp>
          <p:nvCxnSpPr>
            <p:cNvPr id="149" name="Google Shape;149;p21"/>
            <p:cNvCxnSpPr/>
            <p:nvPr/>
          </p:nvCxnSpPr>
          <p:spPr>
            <a:xfrm>
              <a:off x="883036" y="2055425"/>
              <a:ext cx="2636128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0" name="Google Shape;150;p21"/>
            <p:cNvSpPr/>
            <p:nvPr/>
          </p:nvSpPr>
          <p:spPr>
            <a:xfrm>
              <a:off x="1487775" y="1883175"/>
              <a:ext cx="1557600" cy="3537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4A86E8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5" name="Google Shape;155;p22"/>
          <p:cNvCxnSpPr>
            <a:stCxn id="156" idx="6"/>
            <a:endCxn id="157" idx="4"/>
          </p:cNvCxnSpPr>
          <p:nvPr/>
        </p:nvCxnSpPr>
        <p:spPr>
          <a:xfrm>
            <a:off x="629350" y="3832480"/>
            <a:ext cx="171300" cy="400800"/>
          </a:xfrm>
          <a:prstGeom prst="bentConnector2">
            <a:avLst/>
          </a:prstGeom>
          <a:noFill/>
          <a:ln cap="flat" cmpd="sng" w="19050">
            <a:solidFill>
              <a:srgbClr val="46B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Google Shape;158;p22"/>
          <p:cNvCxnSpPr>
            <a:stCxn id="159" idx="6"/>
            <a:endCxn id="160" idx="4"/>
          </p:cNvCxnSpPr>
          <p:nvPr/>
        </p:nvCxnSpPr>
        <p:spPr>
          <a:xfrm>
            <a:off x="629350" y="1216230"/>
            <a:ext cx="171300" cy="400800"/>
          </a:xfrm>
          <a:prstGeom prst="bentConnector2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" name="Google Shape;161;p22"/>
          <p:cNvCxnSpPr>
            <a:stCxn id="162" idx="6"/>
            <a:endCxn id="163" idx="4"/>
          </p:cNvCxnSpPr>
          <p:nvPr/>
        </p:nvCxnSpPr>
        <p:spPr>
          <a:xfrm>
            <a:off x="1868625" y="1032713"/>
            <a:ext cx="1075500" cy="2029800"/>
          </a:xfrm>
          <a:prstGeom prst="bentConnector2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22"/>
          <p:cNvCxnSpPr>
            <a:stCxn id="165" idx="0"/>
            <a:endCxn id="163" idx="3"/>
          </p:cNvCxnSpPr>
          <p:nvPr/>
        </p:nvCxnSpPr>
        <p:spPr>
          <a:xfrm rot="-5400000">
            <a:off x="2016225" y="2689263"/>
            <a:ext cx="251700" cy="1360500"/>
          </a:xfrm>
          <a:prstGeom prst="bentConnector2">
            <a:avLst/>
          </a:prstGeom>
          <a:noFill/>
          <a:ln cap="flat" cmpd="sng" w="19050">
            <a:solidFill>
              <a:srgbClr val="46B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Google Shape;166;p22"/>
          <p:cNvCxnSpPr>
            <a:stCxn id="167" idx="2"/>
          </p:cNvCxnSpPr>
          <p:nvPr/>
        </p:nvCxnSpPr>
        <p:spPr>
          <a:xfrm>
            <a:off x="4572000" y="561550"/>
            <a:ext cx="0" cy="420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" name="Google Shape;168;p22"/>
          <p:cNvSpPr txBox="1"/>
          <p:nvPr/>
        </p:nvSpPr>
        <p:spPr>
          <a:xfrm>
            <a:off x="5307375" y="161350"/>
            <a:ext cx="32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Analogie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599550" y="161350"/>
            <a:ext cx="32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Biologie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2"/>
          <p:cNvSpPr/>
          <p:nvPr/>
        </p:nvSpPr>
        <p:spPr>
          <a:xfrm flipH="1" rot="5400000">
            <a:off x="652875" y="1601525"/>
            <a:ext cx="403500" cy="351900"/>
          </a:xfrm>
          <a:prstGeom prst="bentUpArrow">
            <a:avLst>
              <a:gd fmla="val 26471" name="adj1"/>
              <a:gd fmla="val 24947" name="adj2"/>
              <a:gd fmla="val 30712" name="adj3"/>
            </a:avLst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" name="Google Shape;170;p22"/>
          <p:cNvGrpSpPr/>
          <p:nvPr/>
        </p:nvGrpSpPr>
        <p:grpSpPr>
          <a:xfrm>
            <a:off x="425836" y="1802375"/>
            <a:ext cx="1847100" cy="353700"/>
            <a:chOff x="425836" y="1802375"/>
            <a:chExt cx="1847100" cy="353700"/>
          </a:xfrm>
        </p:grpSpPr>
        <p:cxnSp>
          <p:nvCxnSpPr>
            <p:cNvPr id="171" name="Google Shape;171;p22"/>
            <p:cNvCxnSpPr/>
            <p:nvPr/>
          </p:nvCxnSpPr>
          <p:spPr>
            <a:xfrm>
              <a:off x="425836" y="1979225"/>
              <a:ext cx="1847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2" name="Google Shape;172;p22"/>
            <p:cNvSpPr/>
            <p:nvPr/>
          </p:nvSpPr>
          <p:spPr>
            <a:xfrm>
              <a:off x="1030575" y="1802375"/>
              <a:ext cx="862500" cy="3537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4A86E8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22"/>
          <p:cNvSpPr txBox="1"/>
          <p:nvPr/>
        </p:nvSpPr>
        <p:spPr>
          <a:xfrm>
            <a:off x="2970450" y="161350"/>
            <a:ext cx="32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AND</a:t>
            </a:r>
            <a:r>
              <a:rPr lang="fr">
                <a:latin typeface="Roboto"/>
                <a:ea typeface="Roboto"/>
                <a:cs typeface="Roboto"/>
                <a:sym typeface="Roboto"/>
              </a:rPr>
              <a:t> Gate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2"/>
          <p:cNvSpPr/>
          <p:nvPr/>
        </p:nvSpPr>
        <p:spPr>
          <a:xfrm>
            <a:off x="277450" y="1040280"/>
            <a:ext cx="351900" cy="351900"/>
          </a:xfrm>
          <a:prstGeom prst="ellipse">
            <a:avLst/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onsolas"/>
                <a:ea typeface="Consolas"/>
                <a:cs typeface="Consolas"/>
                <a:sym typeface="Consolas"/>
              </a:rPr>
              <a:t>A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73" name="Google Shape;173;p22"/>
          <p:cNvCxnSpPr/>
          <p:nvPr/>
        </p:nvCxnSpPr>
        <p:spPr>
          <a:xfrm>
            <a:off x="1461825" y="1309650"/>
            <a:ext cx="0" cy="44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151" y="1995299"/>
            <a:ext cx="2020690" cy="8419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5" name="Google Shape;175;p22"/>
          <p:cNvGraphicFramePr/>
          <p:nvPr/>
        </p:nvGraphicFramePr>
        <p:xfrm>
          <a:off x="6881800" y="1590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{83944093-B069-4658-98F6-3947706B865F}</a:tableStyleId>
              </a:tblPr>
              <a:tblGrid>
                <a:gridCol w="728875"/>
                <a:gridCol w="728875"/>
                <a:gridCol w="7288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500"/>
                        <a:t>A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500"/>
                        <a:t>B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500"/>
                        <a:t>Q</a:t>
                      </a:r>
                      <a:endParaRPr b="1" sz="15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1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1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1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1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1</a:t>
                      </a:r>
                      <a:endParaRPr sz="15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2" name="Google Shape;162;p22"/>
          <p:cNvSpPr/>
          <p:nvPr/>
        </p:nvSpPr>
        <p:spPr>
          <a:xfrm>
            <a:off x="1055025" y="879113"/>
            <a:ext cx="813600" cy="307200"/>
          </a:xfrm>
          <a:prstGeom prst="ellipse">
            <a:avLst/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</a:t>
            </a:r>
            <a:endParaRPr/>
          </a:p>
        </p:txBody>
      </p:sp>
      <p:sp>
        <p:nvSpPr>
          <p:cNvPr id="157" name="Google Shape;157;p22"/>
          <p:cNvSpPr/>
          <p:nvPr/>
        </p:nvSpPr>
        <p:spPr>
          <a:xfrm flipH="1" rot="5400000">
            <a:off x="652875" y="4217775"/>
            <a:ext cx="403500" cy="351900"/>
          </a:xfrm>
          <a:prstGeom prst="bentUpArrow">
            <a:avLst>
              <a:gd fmla="val 26471" name="adj1"/>
              <a:gd fmla="val 24947" name="adj2"/>
              <a:gd fmla="val 30712" name="adj3"/>
            </a:avLst>
          </a:prstGeom>
          <a:solidFill>
            <a:srgbClr val="46B000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" name="Google Shape;176;p22"/>
          <p:cNvGrpSpPr/>
          <p:nvPr/>
        </p:nvGrpSpPr>
        <p:grpSpPr>
          <a:xfrm>
            <a:off x="425836" y="4418625"/>
            <a:ext cx="1847100" cy="353700"/>
            <a:chOff x="425836" y="4418625"/>
            <a:chExt cx="1847100" cy="353700"/>
          </a:xfrm>
        </p:grpSpPr>
        <p:cxnSp>
          <p:nvCxnSpPr>
            <p:cNvPr id="177" name="Google Shape;177;p22"/>
            <p:cNvCxnSpPr/>
            <p:nvPr/>
          </p:nvCxnSpPr>
          <p:spPr>
            <a:xfrm>
              <a:off x="425836" y="4595475"/>
              <a:ext cx="1847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8" name="Google Shape;178;p22"/>
            <p:cNvSpPr/>
            <p:nvPr/>
          </p:nvSpPr>
          <p:spPr>
            <a:xfrm>
              <a:off x="1030575" y="4418625"/>
              <a:ext cx="862500" cy="3537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46B000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22"/>
          <p:cNvSpPr/>
          <p:nvPr/>
        </p:nvSpPr>
        <p:spPr>
          <a:xfrm>
            <a:off x="277450" y="3656530"/>
            <a:ext cx="351900" cy="351900"/>
          </a:xfrm>
          <a:prstGeom prst="ellipse">
            <a:avLst/>
          </a:prstGeom>
          <a:solidFill>
            <a:srgbClr val="46B000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onsolas"/>
                <a:ea typeface="Consolas"/>
                <a:cs typeface="Consolas"/>
                <a:sym typeface="Consolas"/>
              </a:rPr>
              <a:t>B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79" name="Google Shape;179;p22"/>
          <p:cNvCxnSpPr/>
          <p:nvPr/>
        </p:nvCxnSpPr>
        <p:spPr>
          <a:xfrm>
            <a:off x="1461825" y="3925900"/>
            <a:ext cx="0" cy="44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65" name="Google Shape;165;p22"/>
          <p:cNvSpPr/>
          <p:nvPr/>
        </p:nvSpPr>
        <p:spPr>
          <a:xfrm>
            <a:off x="1055025" y="3495363"/>
            <a:ext cx="813600" cy="307200"/>
          </a:xfrm>
          <a:prstGeom prst="ellipse">
            <a:avLst/>
          </a:prstGeom>
          <a:solidFill>
            <a:srgbClr val="46B000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</a:t>
            </a:r>
            <a:endParaRPr/>
          </a:p>
        </p:txBody>
      </p:sp>
      <p:sp>
        <p:nvSpPr>
          <p:cNvPr id="163" name="Google Shape;163;p22"/>
          <p:cNvSpPr/>
          <p:nvPr/>
        </p:nvSpPr>
        <p:spPr>
          <a:xfrm flipH="1" rot="5400000">
            <a:off x="2796525" y="3047100"/>
            <a:ext cx="403500" cy="351900"/>
          </a:xfrm>
          <a:prstGeom prst="bentUpArrow">
            <a:avLst>
              <a:gd fmla="val 26471" name="adj1"/>
              <a:gd fmla="val 24947" name="adj2"/>
              <a:gd fmla="val 30712" name="adj3"/>
            </a:avLst>
          </a:prstGeom>
          <a:solidFill>
            <a:srgbClr val="9900F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" name="Google Shape;180;p22"/>
          <p:cNvGrpSpPr/>
          <p:nvPr/>
        </p:nvGrpSpPr>
        <p:grpSpPr>
          <a:xfrm>
            <a:off x="2569486" y="3247950"/>
            <a:ext cx="1847100" cy="353700"/>
            <a:chOff x="2569486" y="3247950"/>
            <a:chExt cx="1847100" cy="353700"/>
          </a:xfrm>
        </p:grpSpPr>
        <p:cxnSp>
          <p:nvCxnSpPr>
            <p:cNvPr id="181" name="Google Shape;181;p22"/>
            <p:cNvCxnSpPr/>
            <p:nvPr/>
          </p:nvCxnSpPr>
          <p:spPr>
            <a:xfrm>
              <a:off x="2569486" y="3424800"/>
              <a:ext cx="1847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82" name="Google Shape;182;p22"/>
            <p:cNvSpPr/>
            <p:nvPr/>
          </p:nvSpPr>
          <p:spPr>
            <a:xfrm>
              <a:off x="3174225" y="3247950"/>
              <a:ext cx="862500" cy="3537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9900FF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83" name="Google Shape;183;p22"/>
          <p:cNvCxnSpPr/>
          <p:nvPr/>
        </p:nvCxnSpPr>
        <p:spPr>
          <a:xfrm>
            <a:off x="3605475" y="2755225"/>
            <a:ext cx="0" cy="44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84" name="Google Shape;184;p22"/>
          <p:cNvSpPr/>
          <p:nvPr/>
        </p:nvSpPr>
        <p:spPr>
          <a:xfrm>
            <a:off x="3198675" y="2324688"/>
            <a:ext cx="813600" cy="307200"/>
          </a:xfrm>
          <a:prstGeom prst="ellipse">
            <a:avLst/>
          </a:prstGeom>
          <a:solidFill>
            <a:srgbClr val="9900F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" name="Google Shape;189;p23"/>
          <p:cNvCxnSpPr>
            <a:stCxn id="190" idx="6"/>
            <a:endCxn id="191" idx="5"/>
          </p:cNvCxnSpPr>
          <p:nvPr/>
        </p:nvCxnSpPr>
        <p:spPr>
          <a:xfrm>
            <a:off x="447150" y="3125305"/>
            <a:ext cx="174900" cy="404100"/>
          </a:xfrm>
          <a:prstGeom prst="bentConnector2">
            <a:avLst/>
          </a:prstGeom>
          <a:noFill/>
          <a:ln cap="flat" cmpd="sng" w="19050">
            <a:solidFill>
              <a:srgbClr val="4AC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p23"/>
          <p:cNvCxnSpPr>
            <a:stCxn id="193" idx="6"/>
            <a:endCxn id="194" idx="5"/>
          </p:cNvCxnSpPr>
          <p:nvPr/>
        </p:nvCxnSpPr>
        <p:spPr>
          <a:xfrm>
            <a:off x="1084325" y="3125305"/>
            <a:ext cx="104100" cy="404100"/>
          </a:xfrm>
          <a:prstGeom prst="bentConnector2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23"/>
          <p:cNvCxnSpPr/>
          <p:nvPr/>
        </p:nvCxnSpPr>
        <p:spPr>
          <a:xfrm>
            <a:off x="629350" y="1216230"/>
            <a:ext cx="171300" cy="400800"/>
          </a:xfrm>
          <a:prstGeom prst="bentConnector2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" name="Google Shape;196;p23"/>
          <p:cNvCxnSpPr>
            <a:stCxn id="197" idx="2"/>
          </p:cNvCxnSpPr>
          <p:nvPr/>
        </p:nvCxnSpPr>
        <p:spPr>
          <a:xfrm>
            <a:off x="4572000" y="561550"/>
            <a:ext cx="0" cy="156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23"/>
          <p:cNvSpPr txBox="1"/>
          <p:nvPr/>
        </p:nvSpPr>
        <p:spPr>
          <a:xfrm>
            <a:off x="5307375" y="161350"/>
            <a:ext cx="32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Analogie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23"/>
          <p:cNvSpPr txBox="1"/>
          <p:nvPr/>
        </p:nvSpPr>
        <p:spPr>
          <a:xfrm>
            <a:off x="599550" y="161350"/>
            <a:ext cx="32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Biologie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23"/>
          <p:cNvSpPr/>
          <p:nvPr/>
        </p:nvSpPr>
        <p:spPr>
          <a:xfrm flipH="1" rot="5400000">
            <a:off x="652875" y="1601525"/>
            <a:ext cx="403500" cy="351900"/>
          </a:xfrm>
          <a:prstGeom prst="bentUpArrow">
            <a:avLst>
              <a:gd fmla="val 26471" name="adj1"/>
              <a:gd fmla="val 24947" name="adj2"/>
              <a:gd fmla="val 30712" name="adj3"/>
            </a:avLst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01" name="Google Shape;201;p23"/>
          <p:cNvGraphicFramePr/>
          <p:nvPr/>
        </p:nvGraphicFramePr>
        <p:xfrm>
          <a:off x="6946750" y="804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{83944093-B069-4658-98F6-3947706B865F}</a:tableStyleId>
              </a:tblPr>
              <a:tblGrid>
                <a:gridCol w="1023375"/>
                <a:gridCol w="10233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/>
                        <a:t>Input A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/>
                        <a:t>Output Q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1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1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7" name="Google Shape;197;p23"/>
          <p:cNvSpPr txBox="1"/>
          <p:nvPr/>
        </p:nvSpPr>
        <p:spPr>
          <a:xfrm>
            <a:off x="2970450" y="161350"/>
            <a:ext cx="32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NOT Gate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23"/>
          <p:cNvSpPr/>
          <p:nvPr/>
        </p:nvSpPr>
        <p:spPr>
          <a:xfrm flipH="1" rot="5400000">
            <a:off x="2763775" y="1601525"/>
            <a:ext cx="403500" cy="351900"/>
          </a:xfrm>
          <a:prstGeom prst="bentUpArrow">
            <a:avLst>
              <a:gd fmla="val 26471" name="adj1"/>
              <a:gd fmla="val 24947" name="adj2"/>
              <a:gd fmla="val 30712" name="adj3"/>
            </a:avLst>
          </a:prstGeom>
          <a:solidFill>
            <a:srgbClr val="9900F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" name="Google Shape;203;p23"/>
          <p:cNvGrpSpPr/>
          <p:nvPr/>
        </p:nvGrpSpPr>
        <p:grpSpPr>
          <a:xfrm>
            <a:off x="1868625" y="1017575"/>
            <a:ext cx="1123250" cy="420900"/>
            <a:chOff x="1868625" y="1017575"/>
            <a:chExt cx="1123250" cy="420900"/>
          </a:xfrm>
        </p:grpSpPr>
        <p:cxnSp>
          <p:nvCxnSpPr>
            <p:cNvPr id="204" name="Google Shape;204;p23"/>
            <p:cNvCxnSpPr>
              <a:endCxn id="205" idx="6"/>
            </p:cNvCxnSpPr>
            <p:nvPr/>
          </p:nvCxnSpPr>
          <p:spPr>
            <a:xfrm flipH="1">
              <a:off x="1868625" y="1021913"/>
              <a:ext cx="1039800" cy="10800"/>
            </a:xfrm>
            <a:prstGeom prst="straightConnector1">
              <a:avLst/>
            </a:prstGeom>
            <a:noFill/>
            <a:ln cap="flat" cmpd="sng" w="28575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" name="Google Shape;206;p23"/>
            <p:cNvCxnSpPr/>
            <p:nvPr/>
          </p:nvCxnSpPr>
          <p:spPr>
            <a:xfrm rot="10800000">
              <a:off x="2899325" y="1017575"/>
              <a:ext cx="0" cy="406200"/>
            </a:xfrm>
            <a:prstGeom prst="straightConnector1">
              <a:avLst/>
            </a:prstGeom>
            <a:noFill/>
            <a:ln cap="flat" cmpd="sng" w="28575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" name="Google Shape;207;p23"/>
            <p:cNvCxnSpPr/>
            <p:nvPr/>
          </p:nvCxnSpPr>
          <p:spPr>
            <a:xfrm rot="10800000">
              <a:off x="2796875" y="1438475"/>
              <a:ext cx="195000" cy="0"/>
            </a:xfrm>
            <a:prstGeom prst="straightConnector1">
              <a:avLst/>
            </a:prstGeom>
            <a:noFill/>
            <a:ln cap="flat" cmpd="sng" w="28575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08" name="Google Shape;208;p23"/>
          <p:cNvGrpSpPr/>
          <p:nvPr/>
        </p:nvGrpSpPr>
        <p:grpSpPr>
          <a:xfrm>
            <a:off x="425836" y="1802375"/>
            <a:ext cx="1912564" cy="353700"/>
            <a:chOff x="425836" y="1802375"/>
            <a:chExt cx="1912564" cy="353700"/>
          </a:xfrm>
        </p:grpSpPr>
        <p:cxnSp>
          <p:nvCxnSpPr>
            <p:cNvPr id="209" name="Google Shape;209;p23"/>
            <p:cNvCxnSpPr/>
            <p:nvPr/>
          </p:nvCxnSpPr>
          <p:spPr>
            <a:xfrm>
              <a:off x="425836" y="1979225"/>
              <a:ext cx="1847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0" name="Google Shape;210;p23"/>
            <p:cNvSpPr/>
            <p:nvPr/>
          </p:nvSpPr>
          <p:spPr>
            <a:xfrm>
              <a:off x="1030575" y="1802375"/>
              <a:ext cx="862500" cy="3537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4A86E8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1" name="Google Shape;211;p23"/>
            <p:cNvCxnSpPr/>
            <p:nvPr/>
          </p:nvCxnSpPr>
          <p:spPr>
            <a:xfrm flipH="1" rot="10800000">
              <a:off x="2220500" y="1823100"/>
              <a:ext cx="117900" cy="3081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2" name="Google Shape;212;p23"/>
          <p:cNvGrpSpPr/>
          <p:nvPr/>
        </p:nvGrpSpPr>
        <p:grpSpPr>
          <a:xfrm>
            <a:off x="2338400" y="1802375"/>
            <a:ext cx="1906125" cy="353700"/>
            <a:chOff x="2338400" y="1802375"/>
            <a:chExt cx="1906125" cy="353700"/>
          </a:xfrm>
        </p:grpSpPr>
        <p:grpSp>
          <p:nvGrpSpPr>
            <p:cNvPr id="213" name="Google Shape;213;p23"/>
            <p:cNvGrpSpPr/>
            <p:nvPr/>
          </p:nvGrpSpPr>
          <p:grpSpPr>
            <a:xfrm>
              <a:off x="2338400" y="1802375"/>
              <a:ext cx="1586025" cy="353700"/>
              <a:chOff x="2338400" y="1802375"/>
              <a:chExt cx="1586025" cy="353700"/>
            </a:xfrm>
          </p:grpSpPr>
          <p:sp>
            <p:nvSpPr>
              <p:cNvPr id="214" name="Google Shape;214;p23"/>
              <p:cNvSpPr/>
              <p:nvPr/>
            </p:nvSpPr>
            <p:spPr>
              <a:xfrm>
                <a:off x="3061925" y="1802375"/>
                <a:ext cx="862500" cy="353700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solidFill>
                <a:srgbClr val="9900FF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15" name="Google Shape;215;p23"/>
              <p:cNvCxnSpPr/>
              <p:nvPr/>
            </p:nvCxnSpPr>
            <p:spPr>
              <a:xfrm>
                <a:off x="2400625" y="1979300"/>
                <a:ext cx="6612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6" name="Google Shape;216;p23"/>
              <p:cNvCxnSpPr/>
              <p:nvPr/>
            </p:nvCxnSpPr>
            <p:spPr>
              <a:xfrm flipH="1" rot="10800000">
                <a:off x="2338400" y="1823100"/>
                <a:ext cx="117900" cy="3081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217" name="Google Shape;217;p23"/>
            <p:cNvCxnSpPr/>
            <p:nvPr/>
          </p:nvCxnSpPr>
          <p:spPr>
            <a:xfrm>
              <a:off x="3924425" y="1979300"/>
              <a:ext cx="320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18" name="Google Shape;218;p23"/>
          <p:cNvCxnSpPr/>
          <p:nvPr/>
        </p:nvCxnSpPr>
        <p:spPr>
          <a:xfrm>
            <a:off x="3493175" y="1275275"/>
            <a:ext cx="0" cy="44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19" name="Google Shape;219;p23"/>
          <p:cNvSpPr/>
          <p:nvPr/>
        </p:nvSpPr>
        <p:spPr>
          <a:xfrm>
            <a:off x="3100725" y="923600"/>
            <a:ext cx="813600" cy="307200"/>
          </a:xfrm>
          <a:prstGeom prst="ellipse">
            <a:avLst/>
          </a:prstGeom>
          <a:solidFill>
            <a:srgbClr val="9900F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</a:t>
            </a:r>
            <a:endParaRPr/>
          </a:p>
        </p:txBody>
      </p:sp>
      <p:sp>
        <p:nvSpPr>
          <p:cNvPr id="194" name="Google Shape;194;p23"/>
          <p:cNvSpPr/>
          <p:nvPr/>
        </p:nvSpPr>
        <p:spPr>
          <a:xfrm flipH="1" rot="5400000">
            <a:off x="918825" y="3555200"/>
            <a:ext cx="403500" cy="351900"/>
          </a:xfrm>
          <a:prstGeom prst="bentUpArrow">
            <a:avLst>
              <a:gd fmla="val 26471" name="adj1"/>
              <a:gd fmla="val 24947" name="adj2"/>
              <a:gd fmla="val 30712" name="adj3"/>
            </a:avLst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3"/>
          <p:cNvSpPr/>
          <p:nvPr/>
        </p:nvSpPr>
        <p:spPr>
          <a:xfrm flipH="1" rot="5400000">
            <a:off x="3029725" y="3555200"/>
            <a:ext cx="403500" cy="351900"/>
          </a:xfrm>
          <a:prstGeom prst="bentUpArrow">
            <a:avLst>
              <a:gd fmla="val 26471" name="adj1"/>
              <a:gd fmla="val 24947" name="adj2"/>
              <a:gd fmla="val 30712" name="adj3"/>
            </a:avLst>
          </a:prstGeom>
          <a:solidFill>
            <a:srgbClr val="9900F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23"/>
          <p:cNvGrpSpPr/>
          <p:nvPr/>
        </p:nvGrpSpPr>
        <p:grpSpPr>
          <a:xfrm>
            <a:off x="111350" y="3756050"/>
            <a:ext cx="2493000" cy="353700"/>
            <a:chOff x="111350" y="3756050"/>
            <a:chExt cx="2493000" cy="353700"/>
          </a:xfrm>
        </p:grpSpPr>
        <p:cxnSp>
          <p:nvCxnSpPr>
            <p:cNvPr id="222" name="Google Shape;222;p23"/>
            <p:cNvCxnSpPr/>
            <p:nvPr/>
          </p:nvCxnSpPr>
          <p:spPr>
            <a:xfrm>
              <a:off x="111350" y="3932900"/>
              <a:ext cx="24276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3" name="Google Shape;223;p23"/>
            <p:cNvSpPr/>
            <p:nvPr/>
          </p:nvSpPr>
          <p:spPr>
            <a:xfrm>
              <a:off x="1296525" y="3756050"/>
              <a:ext cx="862500" cy="3537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4A86E8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4" name="Google Shape;224;p23"/>
            <p:cNvCxnSpPr/>
            <p:nvPr/>
          </p:nvCxnSpPr>
          <p:spPr>
            <a:xfrm flipH="1" rot="10800000">
              <a:off x="2486450" y="3776775"/>
              <a:ext cx="117900" cy="3081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25" name="Google Shape;225;p23"/>
          <p:cNvGrpSpPr/>
          <p:nvPr/>
        </p:nvGrpSpPr>
        <p:grpSpPr>
          <a:xfrm>
            <a:off x="2604350" y="3756050"/>
            <a:ext cx="1906125" cy="353700"/>
            <a:chOff x="2604350" y="3756050"/>
            <a:chExt cx="1906125" cy="353700"/>
          </a:xfrm>
        </p:grpSpPr>
        <p:grpSp>
          <p:nvGrpSpPr>
            <p:cNvPr id="226" name="Google Shape;226;p23"/>
            <p:cNvGrpSpPr/>
            <p:nvPr/>
          </p:nvGrpSpPr>
          <p:grpSpPr>
            <a:xfrm>
              <a:off x="2604350" y="3756050"/>
              <a:ext cx="1586025" cy="353700"/>
              <a:chOff x="2604350" y="3756050"/>
              <a:chExt cx="1586025" cy="353700"/>
            </a:xfrm>
          </p:grpSpPr>
          <p:sp>
            <p:nvSpPr>
              <p:cNvPr id="227" name="Google Shape;227;p23"/>
              <p:cNvSpPr/>
              <p:nvPr/>
            </p:nvSpPr>
            <p:spPr>
              <a:xfrm>
                <a:off x="3327875" y="3756050"/>
                <a:ext cx="862500" cy="353700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solidFill>
                <a:srgbClr val="9900FF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28" name="Google Shape;228;p23"/>
              <p:cNvCxnSpPr/>
              <p:nvPr/>
            </p:nvCxnSpPr>
            <p:spPr>
              <a:xfrm>
                <a:off x="2666575" y="3932975"/>
                <a:ext cx="6612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9" name="Google Shape;229;p23"/>
              <p:cNvCxnSpPr/>
              <p:nvPr/>
            </p:nvCxnSpPr>
            <p:spPr>
              <a:xfrm flipH="1" rot="10800000">
                <a:off x="2604350" y="3776775"/>
                <a:ext cx="117900" cy="3081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230" name="Google Shape;230;p23"/>
            <p:cNvCxnSpPr/>
            <p:nvPr/>
          </p:nvCxnSpPr>
          <p:spPr>
            <a:xfrm>
              <a:off x="4190375" y="3932975"/>
              <a:ext cx="320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31" name="Google Shape;231;p23"/>
          <p:cNvCxnSpPr/>
          <p:nvPr/>
        </p:nvCxnSpPr>
        <p:spPr>
          <a:xfrm>
            <a:off x="3759125" y="3228950"/>
            <a:ext cx="0" cy="44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32" name="Google Shape;232;p23"/>
          <p:cNvSpPr/>
          <p:nvPr/>
        </p:nvSpPr>
        <p:spPr>
          <a:xfrm>
            <a:off x="3366675" y="2877275"/>
            <a:ext cx="813600" cy="307200"/>
          </a:xfrm>
          <a:prstGeom prst="ellipse">
            <a:avLst/>
          </a:prstGeom>
          <a:solidFill>
            <a:srgbClr val="9900F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</a:t>
            </a:r>
            <a:endParaRPr/>
          </a:p>
        </p:txBody>
      </p:sp>
      <p:sp>
        <p:nvSpPr>
          <p:cNvPr id="191" name="Google Shape;191;p23"/>
          <p:cNvSpPr/>
          <p:nvPr/>
        </p:nvSpPr>
        <p:spPr>
          <a:xfrm flipH="1" rot="5400000">
            <a:off x="352375" y="3555200"/>
            <a:ext cx="403500" cy="351900"/>
          </a:xfrm>
          <a:prstGeom prst="bentUpArrow">
            <a:avLst>
              <a:gd fmla="val 26471" name="adj1"/>
              <a:gd fmla="val 24947" name="adj2"/>
              <a:gd fmla="val 30712" name="adj3"/>
            </a:avLst>
          </a:prstGeom>
          <a:solidFill>
            <a:srgbClr val="4ACFF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1868" y="1060063"/>
            <a:ext cx="2095018" cy="8729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34" name="Google Shape;234;p23"/>
          <p:cNvGraphicFramePr/>
          <p:nvPr/>
        </p:nvGraphicFramePr>
        <p:xfrm>
          <a:off x="6806850" y="2497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{83944093-B069-4658-98F6-3947706B865F}</a:tableStyleId>
              </a:tblPr>
              <a:tblGrid>
                <a:gridCol w="728875"/>
                <a:gridCol w="728875"/>
                <a:gridCol w="7288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500"/>
                        <a:t>A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500"/>
                        <a:t>B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500"/>
                        <a:t>Q</a:t>
                      </a:r>
                      <a:endParaRPr b="1" sz="15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1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1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1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1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1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/>
                        <a:t>0</a:t>
                      </a:r>
                      <a:endParaRPr sz="15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pSp>
        <p:nvGrpSpPr>
          <p:cNvPr id="235" name="Google Shape;235;p23"/>
          <p:cNvGrpSpPr/>
          <p:nvPr/>
        </p:nvGrpSpPr>
        <p:grpSpPr>
          <a:xfrm>
            <a:off x="2970450" y="2363563"/>
            <a:ext cx="3774375" cy="2074313"/>
            <a:chOff x="2970450" y="2363563"/>
            <a:chExt cx="3774375" cy="2074313"/>
          </a:xfrm>
        </p:grpSpPr>
        <p:pic>
          <p:nvPicPr>
            <p:cNvPr id="236" name="Google Shape;236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49826" y="3160274"/>
              <a:ext cx="2094999" cy="8728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7" name="Google Shape;237;p23"/>
            <p:cNvSpPr txBox="1"/>
            <p:nvPr/>
          </p:nvSpPr>
          <p:spPr>
            <a:xfrm>
              <a:off x="2970450" y="2363563"/>
              <a:ext cx="3203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>
                  <a:latin typeface="Roboto"/>
                  <a:ea typeface="Roboto"/>
                  <a:cs typeface="Roboto"/>
                  <a:sym typeface="Roboto"/>
                </a:rPr>
                <a:t>NOR Gate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38" name="Google Shape;238;p23"/>
            <p:cNvCxnSpPr/>
            <p:nvPr/>
          </p:nvCxnSpPr>
          <p:spPr>
            <a:xfrm>
              <a:off x="4572000" y="2877275"/>
              <a:ext cx="0" cy="1560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39" name="Google Shape;239;p23"/>
          <p:cNvSpPr/>
          <p:nvPr/>
        </p:nvSpPr>
        <p:spPr>
          <a:xfrm>
            <a:off x="290975" y="1044730"/>
            <a:ext cx="351900" cy="351900"/>
          </a:xfrm>
          <a:prstGeom prst="ellipse">
            <a:avLst/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onsolas"/>
                <a:ea typeface="Consolas"/>
                <a:cs typeface="Consolas"/>
                <a:sym typeface="Consolas"/>
              </a:rPr>
              <a:t>A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3" name="Google Shape;193;p23"/>
          <p:cNvSpPr/>
          <p:nvPr/>
        </p:nvSpPr>
        <p:spPr>
          <a:xfrm>
            <a:off x="732425" y="2949355"/>
            <a:ext cx="351900" cy="351900"/>
          </a:xfrm>
          <a:prstGeom prst="ellipse">
            <a:avLst/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onsolas"/>
                <a:ea typeface="Consolas"/>
                <a:cs typeface="Consolas"/>
                <a:sym typeface="Consolas"/>
              </a:rPr>
              <a:t>A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0" name="Google Shape;190;p23"/>
          <p:cNvSpPr/>
          <p:nvPr/>
        </p:nvSpPr>
        <p:spPr>
          <a:xfrm>
            <a:off x="95250" y="2949355"/>
            <a:ext cx="351900" cy="351900"/>
          </a:xfrm>
          <a:prstGeom prst="ellipse">
            <a:avLst/>
          </a:prstGeom>
          <a:solidFill>
            <a:srgbClr val="4ACFF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onsolas"/>
                <a:ea typeface="Consolas"/>
                <a:cs typeface="Consolas"/>
                <a:sym typeface="Consolas"/>
              </a:rPr>
              <a:t>B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40" name="Google Shape;240;p23"/>
          <p:cNvCxnSpPr/>
          <p:nvPr/>
        </p:nvCxnSpPr>
        <p:spPr>
          <a:xfrm>
            <a:off x="1461825" y="1309650"/>
            <a:ext cx="0" cy="44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05" name="Google Shape;205;p23"/>
          <p:cNvSpPr/>
          <p:nvPr/>
        </p:nvSpPr>
        <p:spPr>
          <a:xfrm>
            <a:off x="1055025" y="879113"/>
            <a:ext cx="813600" cy="307200"/>
          </a:xfrm>
          <a:prstGeom prst="ellipse">
            <a:avLst/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1" name="Google Shape;241;p23"/>
          <p:cNvGrpSpPr/>
          <p:nvPr/>
        </p:nvGrpSpPr>
        <p:grpSpPr>
          <a:xfrm>
            <a:off x="2131500" y="2971250"/>
            <a:ext cx="1126325" cy="420900"/>
            <a:chOff x="2131500" y="2971250"/>
            <a:chExt cx="1126325" cy="420900"/>
          </a:xfrm>
        </p:grpSpPr>
        <p:cxnSp>
          <p:nvCxnSpPr>
            <p:cNvPr id="242" name="Google Shape;242;p23"/>
            <p:cNvCxnSpPr/>
            <p:nvPr/>
          </p:nvCxnSpPr>
          <p:spPr>
            <a:xfrm rot="10800000">
              <a:off x="3165275" y="2971250"/>
              <a:ext cx="0" cy="406200"/>
            </a:xfrm>
            <a:prstGeom prst="straightConnector1">
              <a:avLst/>
            </a:prstGeom>
            <a:noFill/>
            <a:ln cap="flat" cmpd="sng" w="28575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3" name="Google Shape;243;p23"/>
            <p:cNvCxnSpPr/>
            <p:nvPr/>
          </p:nvCxnSpPr>
          <p:spPr>
            <a:xfrm rot="10800000">
              <a:off x="3062825" y="3392150"/>
              <a:ext cx="195000" cy="0"/>
            </a:xfrm>
            <a:prstGeom prst="straightConnector1">
              <a:avLst/>
            </a:prstGeom>
            <a:noFill/>
            <a:ln cap="flat" cmpd="sng" w="28575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" name="Google Shape;244;p23"/>
            <p:cNvCxnSpPr>
              <a:endCxn id="245" idx="6"/>
            </p:cNvCxnSpPr>
            <p:nvPr/>
          </p:nvCxnSpPr>
          <p:spPr>
            <a:xfrm flipH="1">
              <a:off x="2131500" y="2976550"/>
              <a:ext cx="1039800" cy="10800"/>
            </a:xfrm>
            <a:prstGeom prst="straightConnector1">
              <a:avLst/>
            </a:prstGeom>
            <a:noFill/>
            <a:ln cap="flat" cmpd="sng" w="28575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46" name="Google Shape;246;p23"/>
          <p:cNvCxnSpPr/>
          <p:nvPr/>
        </p:nvCxnSpPr>
        <p:spPr>
          <a:xfrm>
            <a:off x="1724700" y="3264288"/>
            <a:ext cx="0" cy="44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45" name="Google Shape;245;p23"/>
          <p:cNvSpPr/>
          <p:nvPr/>
        </p:nvSpPr>
        <p:spPr>
          <a:xfrm>
            <a:off x="1317900" y="2833750"/>
            <a:ext cx="813600" cy="307200"/>
          </a:xfrm>
          <a:prstGeom prst="ellipse">
            <a:avLst/>
          </a:prstGeom>
          <a:solidFill>
            <a:srgbClr val="4A86E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3"/>
          <p:cNvSpPr/>
          <p:nvPr/>
        </p:nvSpPr>
        <p:spPr>
          <a:xfrm rot="-2700000">
            <a:off x="3360167" y="1451718"/>
            <a:ext cx="266014" cy="266014"/>
          </a:xfrm>
          <a:prstGeom prst="plus">
            <a:avLst>
              <a:gd fmla="val 40140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3"/>
          <p:cNvSpPr/>
          <p:nvPr/>
        </p:nvSpPr>
        <p:spPr>
          <a:xfrm rot="-2700000">
            <a:off x="3635455" y="3409618"/>
            <a:ext cx="266014" cy="266014"/>
          </a:xfrm>
          <a:prstGeom prst="plus">
            <a:avLst>
              <a:gd fmla="val 40140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650" y="152400"/>
            <a:ext cx="598409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4"/>
          <p:cNvSpPr txBox="1"/>
          <p:nvPr/>
        </p:nvSpPr>
        <p:spPr>
          <a:xfrm>
            <a:off x="1700250" y="3827725"/>
            <a:ext cx="1700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Roboto"/>
                <a:ea typeface="Roboto"/>
                <a:cs typeface="Roboto"/>
                <a:sym typeface="Roboto"/>
              </a:rPr>
              <a:t>5600 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Roboto"/>
                <a:ea typeface="Roboto"/>
                <a:cs typeface="Roboto"/>
                <a:sym typeface="Roboto"/>
              </a:rPr>
              <a:t>NOR gates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